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99ff1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999ff1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a14cae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7a14cae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be8492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7be8492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through and explain these concepts here!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we keep this ?? :/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7be84928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7be84928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b09183e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b09183e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be8492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be8492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7be8492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7be8492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be8492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be8492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7be849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7be849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7db4578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7db4578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be8492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7be8492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7be8492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7be8492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Beautiful</a:t>
            </a:r>
            <a:r>
              <a:rPr lang="en-GB"/>
              <a:t> Job Khamilah!!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7be8492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7be8492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7be8492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7be8492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8e3f143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8e3f143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7a14cae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7a14cae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8e3f143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8e3f143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8e3f143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8e3f143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7a14ca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7a14ca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7be8492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7be8492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" name="Google Shape;18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jp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Relationship Id="rId4" Type="http://schemas.openxmlformats.org/officeDocument/2006/relationships/hyperlink" Target="http://boolario.altervista.org/game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631550" y="554050"/>
            <a:ext cx="7565400" cy="15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INSTRUCTIONS</a:t>
            </a:r>
            <a:endParaRPr sz="3600"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093075" y="2092451"/>
            <a:ext cx="2891351" cy="21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6100" y="1369850"/>
            <a:ext cx="4042200" cy="27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1:</a:t>
            </a:r>
            <a:r>
              <a:rPr lang="en-GB" sz="1700"/>
              <a:t> Log into GGC Computer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2: </a:t>
            </a:r>
            <a:r>
              <a:rPr lang="en-GB" sz="1700"/>
              <a:t>Search Github - Search Boolario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3: </a:t>
            </a:r>
            <a:r>
              <a:rPr lang="en-GB" sz="1700"/>
              <a:t>Click on </a:t>
            </a:r>
            <a:r>
              <a:rPr lang="en-GB" sz="1700">
                <a:solidFill>
                  <a:schemeClr val="lt1"/>
                </a:solidFill>
                <a:highlight>
                  <a:srgbClr val="424242"/>
                </a:highlight>
              </a:rPr>
              <a:t> main   </a:t>
            </a:r>
            <a:endParaRPr sz="1700">
              <a:solidFill>
                <a:schemeClr val="lt1"/>
              </a:solidFill>
              <a:highlight>
                <a:srgbClr val="42424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4: </a:t>
            </a:r>
            <a:r>
              <a:rPr lang="en-GB" sz="1700"/>
              <a:t>Click on </a:t>
            </a:r>
            <a:r>
              <a:rPr lang="en-GB" sz="1700">
                <a:solidFill>
                  <a:schemeClr val="lt1"/>
                </a:solidFill>
                <a:highlight>
                  <a:srgbClr val="353535"/>
                </a:highlight>
              </a:rPr>
              <a:t>Workshop</a:t>
            </a:r>
            <a:endParaRPr sz="1700">
              <a:solidFill>
                <a:schemeClr val="lt1"/>
              </a:solidFill>
              <a:highlight>
                <a:srgbClr val="35353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5:</a:t>
            </a:r>
            <a:r>
              <a:rPr lang="en-GB" sz="1700"/>
              <a:t> Click on </a:t>
            </a:r>
            <a:r>
              <a:rPr lang="en-GB" sz="1700">
                <a:highlight>
                  <a:srgbClr val="6AA84F"/>
                </a:highlight>
              </a:rPr>
              <a:t> </a:t>
            </a:r>
            <a:r>
              <a:rPr b="1" lang="en-GB" sz="1700">
                <a:solidFill>
                  <a:schemeClr val="lt1"/>
                </a:solidFill>
                <a:highlight>
                  <a:srgbClr val="6AA84F"/>
                </a:highlight>
              </a:rPr>
              <a:t>Code </a:t>
            </a:r>
            <a:r>
              <a:rPr b="1" lang="en-GB" sz="1700">
                <a:solidFill>
                  <a:schemeClr val="lt1"/>
                </a:solidFill>
              </a:rPr>
              <a:t> </a:t>
            </a:r>
            <a:r>
              <a:rPr lang="en-GB" sz="1700"/>
              <a:t>, Download ZIP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6:</a:t>
            </a:r>
            <a:r>
              <a:rPr lang="en-GB" sz="1700"/>
              <a:t> Right Click on file, Extract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 7: </a:t>
            </a:r>
            <a:r>
              <a:rPr lang="en-GB" sz="1700"/>
              <a:t>Open Unity Hub -&gt;Unity Hub  </a:t>
            </a:r>
            <a:endParaRPr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   -&gt;Unity Hub.ex</a:t>
            </a:r>
            <a:r>
              <a:rPr lang="en-GB" sz="1700"/>
              <a:t>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26723" l="0" r="46100" t="0"/>
          <a:stretch/>
        </p:blipFill>
        <p:spPr>
          <a:xfrm>
            <a:off x="4057600" y="1575025"/>
            <a:ext cx="1811475" cy="31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What is Boolario?</a:t>
            </a:r>
            <a:endParaRPr b="0">
              <a:solidFill>
                <a:schemeClr val="lt1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870750"/>
            <a:ext cx="2897225" cy="13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450275" y="2528450"/>
            <a:ext cx="82869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Boolario is a 2D side-scroller game built to educate non-IT students about programming and game development concepts.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By collecting TRUE and FALSE coins, the player can attempt to make the displayed logic statement correct, which will award them a point.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After playing Boolario,  users will gain an understanding of logic statements, boolean values, and other coding and game development concepts.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600" y="474650"/>
            <a:ext cx="4926400" cy="1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Implemented Technologies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311950" y="2353050"/>
            <a:ext cx="40326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To build Boolario, here are the technologies </a:t>
            </a:r>
            <a:r>
              <a:rPr b="1" lang="en-GB" sz="1500">
                <a:solidFill>
                  <a:schemeClr val="lt1"/>
                </a:solidFill>
              </a:rPr>
              <a:t>utilized</a:t>
            </a:r>
            <a:r>
              <a:rPr b="1" lang="en-GB" sz="1500">
                <a:solidFill>
                  <a:schemeClr val="lt1"/>
                </a:solidFill>
              </a:rPr>
              <a:t>: 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  <a:highlight>
                  <a:srgbClr val="674EA7"/>
                </a:highlight>
              </a:rPr>
              <a:t>Unity </a:t>
            </a:r>
            <a:r>
              <a:rPr b="1" lang="en-GB" sz="1500">
                <a:solidFill>
                  <a:schemeClr val="lt1"/>
                </a:solidFill>
              </a:rPr>
              <a:t>- </a:t>
            </a:r>
            <a:r>
              <a:rPr b="1" lang="en-GB">
                <a:solidFill>
                  <a:schemeClr val="lt1"/>
                </a:solidFill>
              </a:rPr>
              <a:t>Game Engine</a:t>
            </a:r>
            <a:endParaRPr b="1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  <a:highlight>
                  <a:srgbClr val="674EA7"/>
                </a:highlight>
              </a:rPr>
              <a:t>C# </a:t>
            </a:r>
            <a:r>
              <a:rPr b="1" lang="en-GB" sz="1500">
                <a:solidFill>
                  <a:schemeClr val="lt1"/>
                </a:solidFill>
              </a:rPr>
              <a:t> - </a:t>
            </a:r>
            <a:r>
              <a:rPr b="1" lang="en-GB">
                <a:solidFill>
                  <a:schemeClr val="lt1"/>
                </a:solidFill>
              </a:rPr>
              <a:t>Programming Language via VS Code</a:t>
            </a:r>
            <a:endParaRPr b="1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  <a:highlight>
                  <a:srgbClr val="674EA7"/>
                </a:highlight>
              </a:rPr>
              <a:t>Makey Makey </a:t>
            </a:r>
            <a:r>
              <a:rPr b="1" lang="en-GB" sz="1500">
                <a:solidFill>
                  <a:schemeClr val="lt1"/>
                </a:solidFill>
              </a:rPr>
              <a:t>- </a:t>
            </a:r>
            <a:r>
              <a:rPr b="1" lang="en-GB">
                <a:solidFill>
                  <a:schemeClr val="lt1"/>
                </a:solidFill>
              </a:rPr>
              <a:t>Microcontroller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75" y="3229524"/>
            <a:ext cx="2288203" cy="17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25" y="808600"/>
            <a:ext cx="3726577" cy="2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Workshop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550" y="1392600"/>
            <a:ext cx="1044450" cy="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9387" y="3910875"/>
            <a:ext cx="9193674" cy="7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121" y="2328500"/>
            <a:ext cx="1955704" cy="118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Jumping into it - Lessons</a:t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1729600" y="1934075"/>
            <a:ext cx="29016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Booleans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Boolean values are containers that can hold 2 values: TRUE and FALSE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847700" y="3404075"/>
            <a:ext cx="2901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Hitboxes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Hitboxes are invisible shapes in game engines that determine object collisions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5536100" y="1864175"/>
            <a:ext cx="34359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Unity framework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Unity is a popular game engine  that allows developers to create 2D and 3D programs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5536098" y="3307900"/>
            <a:ext cx="31782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Iterations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An </a:t>
            </a: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iteration is a process in which instructions are repeated a definite or indefinite number of times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75" y="3863550"/>
            <a:ext cx="1322000" cy="7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825" y="4017813"/>
            <a:ext cx="598275" cy="5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6">
            <a:alphaModFix/>
          </a:blip>
          <a:srcRect b="29114" l="7337" r="16075" t="16425"/>
          <a:stretch/>
        </p:blipFill>
        <p:spPr>
          <a:xfrm>
            <a:off x="58775" y="2425126"/>
            <a:ext cx="1380075" cy="9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Boolario Website</a:t>
            </a:r>
            <a:endParaRPr sz="1200"/>
          </a:p>
        </p:txBody>
      </p:sp>
      <p:sp>
        <p:nvSpPr>
          <p:cNvPr id="275" name="Google Shape;275;p31"/>
          <p:cNvSpPr txBox="1"/>
          <p:nvPr>
            <p:ph idx="4294967295" type="body"/>
          </p:nvPr>
        </p:nvSpPr>
        <p:spPr>
          <a:xfrm>
            <a:off x="622000" y="1727875"/>
            <a:ext cx="806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http://boolario.altervista.org/Game/game.html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Game Testing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Loading the Game</a:t>
            </a:r>
            <a:endParaRPr b="0"/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403275" y="1960575"/>
            <a:ext cx="83391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Open the </a:t>
            </a:r>
            <a:r>
              <a:rPr b="1" lang="en-GB" sz="1400"/>
              <a:t>Boolario </a:t>
            </a:r>
            <a:r>
              <a:rPr lang="en-GB" sz="1400"/>
              <a:t>folder -&gt; </a:t>
            </a:r>
            <a:r>
              <a:rPr b="1" lang="en-GB" sz="1400"/>
              <a:t>code</a:t>
            </a:r>
            <a:r>
              <a:rPr lang="en-GB" sz="1400"/>
              <a:t> -&gt; </a:t>
            </a:r>
            <a:r>
              <a:rPr b="1" lang="en-GB" sz="1400"/>
              <a:t>Assets</a:t>
            </a:r>
            <a:r>
              <a:rPr lang="en-GB" sz="1400"/>
              <a:t> -&gt; </a:t>
            </a:r>
            <a:r>
              <a:rPr b="1" lang="en-GB" sz="1400"/>
              <a:t>Scenes</a:t>
            </a:r>
            <a:r>
              <a:rPr lang="en-GB" sz="1400"/>
              <a:t> -&gt; </a:t>
            </a:r>
            <a:r>
              <a:rPr b="1" lang="en-GB" sz="1400"/>
              <a:t>Game</a:t>
            </a:r>
            <a:r>
              <a:rPr lang="en-GB" sz="1400"/>
              <a:t> -&gt; </a:t>
            </a:r>
            <a:r>
              <a:rPr b="1" lang="en-GB" sz="1400"/>
              <a:t>SampleScene.unity</a:t>
            </a:r>
            <a:endParaRPr b="1" sz="1400"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" y="2660478"/>
            <a:ext cx="1343025" cy="18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 b="57243" l="0" r="35140" t="0"/>
          <a:stretch/>
        </p:blipFill>
        <p:spPr>
          <a:xfrm>
            <a:off x="1861075" y="2660475"/>
            <a:ext cx="1273575" cy="18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 b="0" l="0" r="29745" t="31605"/>
          <a:stretch/>
        </p:blipFill>
        <p:spPr>
          <a:xfrm>
            <a:off x="3249425" y="2670238"/>
            <a:ext cx="13795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900" y="2670250"/>
            <a:ext cx="1849092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500" y="2660475"/>
            <a:ext cx="2110875" cy="11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Identify the Issues</a:t>
            </a:r>
            <a:endParaRPr b="0"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03275" y="1960575"/>
            <a:ext cx="83391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Click on the </a:t>
            </a:r>
            <a:r>
              <a:rPr b="1" lang="en-GB" sz="1400"/>
              <a:t>play button</a:t>
            </a:r>
            <a:r>
              <a:rPr lang="en-GB" sz="1400"/>
              <a:t> at the top of the screen.  (</a:t>
            </a:r>
            <a:r>
              <a:rPr b="1" lang="en-GB" sz="1400"/>
              <a:t>Allow the program a few seconds to load</a:t>
            </a:r>
            <a:r>
              <a:rPr lang="en-GB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Use </a:t>
            </a:r>
            <a:r>
              <a:rPr b="1" lang="en-GB" sz="1400"/>
              <a:t>A</a:t>
            </a:r>
            <a:r>
              <a:rPr lang="en-GB" sz="1400"/>
              <a:t> and </a:t>
            </a:r>
            <a:r>
              <a:rPr b="1" lang="en-GB" sz="1400"/>
              <a:t>D</a:t>
            </a:r>
            <a:r>
              <a:rPr lang="en-GB" sz="1400"/>
              <a:t> keys or </a:t>
            </a:r>
            <a:r>
              <a:rPr b="1" lang="en-GB" sz="1400"/>
              <a:t>left </a:t>
            </a:r>
            <a:r>
              <a:rPr lang="en-GB" sz="1400"/>
              <a:t>and </a:t>
            </a:r>
            <a:r>
              <a:rPr b="1" lang="en-GB" sz="1400"/>
              <a:t>right arrow </a:t>
            </a:r>
            <a:r>
              <a:rPr lang="en-GB" sz="1400"/>
              <a:t>keys to move Boolario and </a:t>
            </a:r>
            <a:r>
              <a:rPr b="1" lang="en-GB" sz="1400"/>
              <a:t>spacebar</a:t>
            </a:r>
            <a:r>
              <a:rPr lang="en-GB" sz="1400"/>
              <a:t> to jump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Press the </a:t>
            </a:r>
            <a:r>
              <a:rPr b="1" lang="en-GB" sz="1400"/>
              <a:t>play button</a:t>
            </a:r>
            <a:r>
              <a:rPr lang="en-GB" sz="1400"/>
              <a:t> again to exit play mode</a:t>
            </a:r>
            <a:endParaRPr sz="1400"/>
          </a:p>
        </p:txBody>
      </p:sp>
      <p:sp>
        <p:nvSpPr>
          <p:cNvPr id="299" name="Google Shape;299;p34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Hitboxes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673950" y="2009803"/>
            <a:ext cx="2618025" cy="21667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30016" l="79495" r="0" t="34961"/>
          <a:stretch/>
        </p:blipFill>
        <p:spPr>
          <a:xfrm>
            <a:off x="5914607" y="2009818"/>
            <a:ext cx="2618018" cy="263398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pic>
        <p:nvPicPr>
          <p:cNvPr id="312" name="Google Shape;3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286" y="2758639"/>
            <a:ext cx="2618018" cy="2019337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grpSp>
        <p:nvGrpSpPr>
          <p:cNvPr id="313" name="Google Shape;313;p36"/>
          <p:cNvGrpSpPr/>
          <p:nvPr/>
        </p:nvGrpSpPr>
        <p:grpSpPr>
          <a:xfrm>
            <a:off x="675722" y="3963629"/>
            <a:ext cx="2618029" cy="814538"/>
            <a:chOff x="830400" y="3274596"/>
            <a:chExt cx="2501700" cy="1353953"/>
          </a:xfrm>
        </p:grpSpPr>
        <p:sp>
          <p:nvSpPr>
            <p:cNvPr id="314" name="Google Shape;314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819379" y="3963675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left side of the screen</a:t>
            </a:r>
            <a:r>
              <a:rPr lang="en-GB" sz="1000"/>
              <a:t> under, </a:t>
            </a:r>
            <a:r>
              <a:rPr b="1" lang="en-GB" sz="1000"/>
              <a:t>Hierarchy</a:t>
            </a:r>
            <a:r>
              <a:rPr lang="en-GB" sz="1000"/>
              <a:t>, search for </a:t>
            </a:r>
            <a:r>
              <a:rPr b="1" lang="en-GB" sz="1000"/>
              <a:t>PlatformWithBug</a:t>
            </a:r>
            <a:r>
              <a:rPr lang="en-GB" sz="1000"/>
              <a:t> in the </a:t>
            </a:r>
            <a:r>
              <a:rPr b="1" lang="en-GB" sz="1000"/>
              <a:t>Search Box</a:t>
            </a:r>
            <a:endParaRPr sz="700"/>
          </a:p>
        </p:txBody>
      </p:sp>
      <p:grpSp>
        <p:nvGrpSpPr>
          <p:cNvPr id="317" name="Google Shape;317;p36"/>
          <p:cNvGrpSpPr/>
          <p:nvPr/>
        </p:nvGrpSpPr>
        <p:grpSpPr>
          <a:xfrm flipH="1" rot="10800000">
            <a:off x="3294551" y="2009920"/>
            <a:ext cx="2618029" cy="814538"/>
            <a:chOff x="830400" y="3274596"/>
            <a:chExt cx="2501700" cy="1353953"/>
          </a:xfrm>
        </p:grpSpPr>
        <p:sp>
          <p:nvSpPr>
            <p:cNvPr id="318" name="Google Shape;318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3435906" y="2009811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right side of the screen</a:t>
            </a:r>
            <a:r>
              <a:rPr lang="en-GB" sz="1000"/>
              <a:t> under, </a:t>
            </a:r>
            <a:r>
              <a:rPr b="1" lang="en-GB" sz="1000"/>
              <a:t>Inspector</a:t>
            </a:r>
            <a:r>
              <a:rPr lang="en-GB" sz="1000"/>
              <a:t>, scroll down to the bottom of the screen.</a:t>
            </a:r>
            <a:endParaRPr sz="700"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5910503" y="4281331"/>
            <a:ext cx="2618029" cy="496765"/>
            <a:chOff x="830400" y="3274596"/>
            <a:chExt cx="2501700" cy="1353953"/>
          </a:xfrm>
        </p:grpSpPr>
        <p:sp>
          <p:nvSpPr>
            <p:cNvPr id="322" name="Google Shape;322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6044843" y="4281424"/>
            <a:ext cx="2342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Click </a:t>
            </a:r>
            <a:r>
              <a:rPr b="1" lang="en-GB" sz="1000"/>
              <a:t>Add Component</a:t>
            </a:r>
            <a:endParaRPr sz="700"/>
          </a:p>
        </p:txBody>
      </p:sp>
      <p:sp>
        <p:nvSpPr>
          <p:cNvPr id="325" name="Google Shape;325;p36"/>
          <p:cNvSpPr txBox="1"/>
          <p:nvPr>
            <p:ph type="title"/>
          </p:nvPr>
        </p:nvSpPr>
        <p:spPr>
          <a:xfrm>
            <a:off x="570650" y="1232625"/>
            <a:ext cx="8072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1</a:t>
            </a:r>
            <a:r>
              <a:rPr lang="en-GB"/>
              <a:t> 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ctrTitle"/>
          </p:nvPr>
        </p:nvSpPr>
        <p:spPr>
          <a:xfrm>
            <a:off x="85730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lt1"/>
                </a:solidFill>
              </a:rPr>
              <a:t>BOOLARIO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1202175" y="3195650"/>
            <a:ext cx="74133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chemeClr val="lt1"/>
                </a:highlight>
              </a:rPr>
              <a:t>Khamilah NIxon, Anya Solodky, Austin Mathews</a:t>
            </a:r>
            <a:endParaRPr b="1" sz="1700">
              <a:highlight>
                <a:schemeClr val="lt1"/>
              </a:highlight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200" y="1351375"/>
            <a:ext cx="3140725" cy="314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b="20439" l="15712" r="15615" t="0"/>
          <a:stretch/>
        </p:blipFill>
        <p:spPr>
          <a:xfrm>
            <a:off x="5840455" y="1978048"/>
            <a:ext cx="2573597" cy="2052768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4">
            <a:alphaModFix/>
          </a:blip>
          <a:srcRect b="24545" l="0" r="4807" t="0"/>
          <a:stretch/>
        </p:blipFill>
        <p:spPr>
          <a:xfrm>
            <a:off x="3224835" y="2611960"/>
            <a:ext cx="2622487" cy="194611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5">
            <a:alphaModFix/>
          </a:blip>
          <a:srcRect b="42633" l="81055" r="1665" t="33969"/>
          <a:stretch/>
        </p:blipFill>
        <p:spPr>
          <a:xfrm>
            <a:off x="697583" y="1978044"/>
            <a:ext cx="2573595" cy="1946102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sp>
        <p:nvSpPr>
          <p:cNvPr id="333" name="Google Shape;333;p37"/>
          <p:cNvSpPr txBox="1"/>
          <p:nvPr>
            <p:ph type="title"/>
          </p:nvPr>
        </p:nvSpPr>
        <p:spPr>
          <a:xfrm>
            <a:off x="608700" y="1247825"/>
            <a:ext cx="79359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2</a:t>
            </a:r>
            <a:r>
              <a:rPr lang="en-GB"/>
              <a:t> </a:t>
            </a:r>
            <a:endParaRPr b="0"/>
          </a:p>
        </p:txBody>
      </p:sp>
      <p:grpSp>
        <p:nvGrpSpPr>
          <p:cNvPr id="334" name="Google Shape;334;p37"/>
          <p:cNvGrpSpPr/>
          <p:nvPr/>
        </p:nvGrpSpPr>
        <p:grpSpPr>
          <a:xfrm>
            <a:off x="699287" y="3799029"/>
            <a:ext cx="2573499" cy="759162"/>
            <a:chOff x="830400" y="3274596"/>
            <a:chExt cx="2501700" cy="1353953"/>
          </a:xfrm>
        </p:grpSpPr>
        <p:sp>
          <p:nvSpPr>
            <p:cNvPr id="335" name="Google Shape;335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7"/>
          <p:cNvSpPr txBox="1"/>
          <p:nvPr>
            <p:ph idx="1" type="body"/>
          </p:nvPr>
        </p:nvSpPr>
        <p:spPr>
          <a:xfrm>
            <a:off x="840552" y="3849385"/>
            <a:ext cx="2302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In the search bar, type in </a:t>
            </a:r>
            <a:r>
              <a:rPr b="1" lang="en-GB" sz="1100"/>
              <a:t>Box Collider 2D</a:t>
            </a:r>
            <a:endParaRPr sz="500"/>
          </a:p>
        </p:txBody>
      </p:sp>
      <p:grpSp>
        <p:nvGrpSpPr>
          <p:cNvPr id="338" name="Google Shape;338;p37"/>
          <p:cNvGrpSpPr/>
          <p:nvPr/>
        </p:nvGrpSpPr>
        <p:grpSpPr>
          <a:xfrm flipH="1" rot="10800000">
            <a:off x="3273680" y="1978022"/>
            <a:ext cx="2573499" cy="759162"/>
            <a:chOff x="830400" y="3274596"/>
            <a:chExt cx="2501700" cy="1353953"/>
          </a:xfrm>
        </p:grpSpPr>
        <p:sp>
          <p:nvSpPr>
            <p:cNvPr id="339" name="Google Shape;339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3412673" y="1978041"/>
            <a:ext cx="2302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Click on the </a:t>
            </a:r>
            <a:r>
              <a:rPr b="1" lang="en-GB" sz="1100"/>
              <a:t>Box Collider 2D</a:t>
            </a:r>
            <a:r>
              <a:rPr lang="en-GB" sz="1100"/>
              <a:t> options that appears and click </a:t>
            </a:r>
            <a:r>
              <a:rPr b="1" lang="en-GB" sz="1100"/>
              <a:t>Edit Collider </a:t>
            </a:r>
            <a:endParaRPr b="1" sz="500"/>
          </a:p>
        </p:txBody>
      </p:sp>
      <p:grpSp>
        <p:nvGrpSpPr>
          <p:cNvPr id="342" name="Google Shape;342;p37"/>
          <p:cNvGrpSpPr/>
          <p:nvPr/>
        </p:nvGrpSpPr>
        <p:grpSpPr>
          <a:xfrm>
            <a:off x="5845258" y="3944487"/>
            <a:ext cx="2573499" cy="613612"/>
            <a:chOff x="830400" y="3274596"/>
            <a:chExt cx="2501700" cy="1353953"/>
          </a:xfrm>
        </p:grpSpPr>
        <p:sp>
          <p:nvSpPr>
            <p:cNvPr id="343" name="Google Shape;343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7"/>
          <p:cNvSpPr txBox="1"/>
          <p:nvPr>
            <p:ph idx="1" type="body"/>
          </p:nvPr>
        </p:nvSpPr>
        <p:spPr>
          <a:xfrm>
            <a:off x="5977355" y="3944468"/>
            <a:ext cx="23025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Click and drag the </a:t>
            </a:r>
            <a:r>
              <a:rPr b="1" lang="en-GB" sz="900"/>
              <a:t>green square anchors</a:t>
            </a:r>
            <a:r>
              <a:rPr lang="en-GB" sz="900"/>
              <a:t> around the platform to outline the platform.</a:t>
            </a:r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Testing Your Changes</a:t>
            </a:r>
            <a:endParaRPr b="0"/>
          </a:p>
        </p:txBody>
      </p:sp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714900" y="1821675"/>
            <a:ext cx="7714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on the </a:t>
            </a:r>
            <a:r>
              <a:rPr b="1" lang="en-GB"/>
              <a:t>Edit Collider </a:t>
            </a:r>
            <a:r>
              <a:rPr lang="en-GB"/>
              <a:t>button to exit the collider editor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the </a:t>
            </a:r>
            <a:r>
              <a:rPr b="1" lang="en-GB"/>
              <a:t>Play button</a:t>
            </a:r>
            <a:r>
              <a:rPr lang="en-GB"/>
              <a:t> on top of the scene</a:t>
            </a:r>
            <a:r>
              <a:rPr lang="en-GB"/>
              <a:t>.  (</a:t>
            </a:r>
            <a:r>
              <a:rPr b="1" lang="en-GB"/>
              <a:t>Allow the program a few seconds to load</a:t>
            </a:r>
            <a:r>
              <a:rPr lang="en-GB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 </a:t>
            </a:r>
            <a:r>
              <a:rPr b="1" lang="en-GB"/>
              <a:t>D</a:t>
            </a:r>
            <a:r>
              <a:rPr lang="en-GB"/>
              <a:t> and </a:t>
            </a:r>
            <a:r>
              <a:rPr b="1" lang="en-GB"/>
              <a:t>A</a:t>
            </a:r>
            <a:r>
              <a:rPr lang="en-GB"/>
              <a:t> keys or </a:t>
            </a:r>
            <a:r>
              <a:rPr b="1" lang="en-GB"/>
              <a:t>left </a:t>
            </a:r>
            <a:r>
              <a:rPr lang="en-GB"/>
              <a:t>and </a:t>
            </a:r>
            <a:r>
              <a:rPr b="1" lang="en-GB"/>
              <a:t>right arrow </a:t>
            </a:r>
            <a:r>
              <a:rPr lang="en-GB"/>
              <a:t>keys to move Boolario and </a:t>
            </a:r>
            <a:r>
              <a:rPr b="1" lang="en-GB"/>
              <a:t>spacebar</a:t>
            </a:r>
            <a:r>
              <a:rPr lang="en-GB"/>
              <a:t> to jump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the Jump Height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00" y="2091173"/>
            <a:ext cx="2501200" cy="2122479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65" name="Google Shape;365;p40"/>
          <p:cNvPicPr preferRelativeResize="0"/>
          <p:nvPr/>
        </p:nvPicPr>
        <p:blipFill rotWithShape="1">
          <a:blip r:embed="rId4">
            <a:alphaModFix/>
          </a:blip>
          <a:srcRect b="15895" l="0" r="74973" t="0"/>
          <a:stretch/>
        </p:blipFill>
        <p:spPr>
          <a:xfrm>
            <a:off x="830400" y="2091175"/>
            <a:ext cx="2501201" cy="2089850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sp>
        <p:nvSpPr>
          <p:cNvPr id="366" name="Google Shape;366;p40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830400" y="4093221"/>
            <a:ext cx="2501700" cy="535218"/>
            <a:chOff x="830400" y="3274596"/>
            <a:chExt cx="2501700" cy="1353953"/>
          </a:xfrm>
        </p:grpSpPr>
        <p:sp>
          <p:nvSpPr>
            <p:cNvPr id="368" name="Google Shape;368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0"/>
          <p:cNvSpPr txBox="1"/>
          <p:nvPr>
            <p:ph type="title"/>
          </p:nvPr>
        </p:nvSpPr>
        <p:spPr>
          <a:xfrm>
            <a:off x="9676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Click on the “Assets” folder</a:t>
            </a:r>
            <a:endParaRPr sz="1000"/>
          </a:p>
        </p:txBody>
      </p:sp>
      <p:grpSp>
        <p:nvGrpSpPr>
          <p:cNvPr id="371" name="Google Shape;371;p40"/>
          <p:cNvGrpSpPr/>
          <p:nvPr/>
        </p:nvGrpSpPr>
        <p:grpSpPr>
          <a:xfrm>
            <a:off x="5832600" y="4012040"/>
            <a:ext cx="2501700" cy="616319"/>
            <a:chOff x="830400" y="3274596"/>
            <a:chExt cx="2501700" cy="1353953"/>
          </a:xfrm>
        </p:grpSpPr>
        <p:sp>
          <p:nvSpPr>
            <p:cNvPr id="372" name="Google Shape;372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40"/>
          <p:cNvSpPr txBox="1"/>
          <p:nvPr>
            <p:ph type="title"/>
          </p:nvPr>
        </p:nvSpPr>
        <p:spPr>
          <a:xfrm>
            <a:off x="59614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“PlayerController” file</a:t>
            </a:r>
            <a:endParaRPr sz="1000"/>
          </a:p>
        </p:txBody>
      </p:sp>
      <p:pic>
        <p:nvPicPr>
          <p:cNvPr id="375" name="Google Shape;375;p40"/>
          <p:cNvPicPr preferRelativeResize="0"/>
          <p:nvPr/>
        </p:nvPicPr>
        <p:blipFill rotWithShape="1">
          <a:blip r:embed="rId5">
            <a:alphaModFix/>
          </a:blip>
          <a:srcRect b="9090" l="10530" r="0" t="0"/>
          <a:stretch/>
        </p:blipFill>
        <p:spPr>
          <a:xfrm>
            <a:off x="3332875" y="2539713"/>
            <a:ext cx="2501700" cy="2089862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chemeClr val="dk1"/>
            </a:outerShdw>
          </a:effectLst>
        </p:spPr>
      </p:pic>
      <p:grpSp>
        <p:nvGrpSpPr>
          <p:cNvPr id="376" name="Google Shape;376;p40"/>
          <p:cNvGrpSpPr/>
          <p:nvPr/>
        </p:nvGrpSpPr>
        <p:grpSpPr>
          <a:xfrm flipH="1" rot="10800000">
            <a:off x="3332875" y="2086371"/>
            <a:ext cx="2501700" cy="535218"/>
            <a:chOff x="830400" y="3274596"/>
            <a:chExt cx="2501700" cy="1353953"/>
          </a:xfrm>
        </p:grpSpPr>
        <p:sp>
          <p:nvSpPr>
            <p:cNvPr id="377" name="Google Shape;377;p4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40"/>
          <p:cNvSpPr txBox="1"/>
          <p:nvPr>
            <p:ph type="title"/>
          </p:nvPr>
        </p:nvSpPr>
        <p:spPr>
          <a:xfrm>
            <a:off x="3462953" y="2138879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“Scripts” folder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730000" y="1318650"/>
            <a:ext cx="71727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618075" y="1978650"/>
            <a:ext cx="40293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 program called </a:t>
            </a:r>
            <a:r>
              <a:rPr b="1" lang="en-GB"/>
              <a:t>Visual Studio Code</a:t>
            </a:r>
            <a:r>
              <a:rPr lang="en-GB"/>
              <a:t> will open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Scroll down to </a:t>
            </a:r>
            <a:r>
              <a:rPr b="1" lang="en-GB"/>
              <a:t>lines 59-74</a:t>
            </a:r>
            <a:endParaRPr/>
          </a:p>
        </p:txBody>
      </p:sp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4499375" y="2130025"/>
            <a:ext cx="402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 </a:t>
            </a:r>
            <a:r>
              <a:rPr lang="en-GB"/>
              <a:t>Change the ‘</a:t>
            </a:r>
            <a:r>
              <a:rPr b="1" lang="en-GB"/>
              <a:t>5’</a:t>
            </a:r>
            <a:r>
              <a:rPr lang="en-GB"/>
              <a:t> in </a:t>
            </a:r>
            <a:r>
              <a:rPr b="1" lang="en-GB"/>
              <a:t>line 72</a:t>
            </a:r>
            <a:r>
              <a:rPr lang="en-GB"/>
              <a:t> to ‘</a:t>
            </a:r>
            <a:r>
              <a:rPr b="1" lang="en-GB"/>
              <a:t>15’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4.  Press </a:t>
            </a:r>
            <a:r>
              <a:rPr b="1" lang="en-GB"/>
              <a:t>Ctrl</a:t>
            </a:r>
            <a:r>
              <a:rPr lang="en-GB"/>
              <a:t> </a:t>
            </a:r>
            <a:r>
              <a:rPr b="1" lang="en-GB"/>
              <a:t>+ S</a:t>
            </a:r>
            <a:r>
              <a:rPr lang="en-GB"/>
              <a:t> to save the file</a:t>
            </a:r>
            <a:endParaRPr/>
          </a:p>
        </p:txBody>
      </p: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1" y="2507325"/>
            <a:ext cx="7012426" cy="2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730000" y="1318650"/>
            <a:ext cx="74271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Test New Jump Height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 txBox="1"/>
          <p:nvPr>
            <p:ph idx="1" type="body"/>
          </p:nvPr>
        </p:nvSpPr>
        <p:spPr>
          <a:xfrm>
            <a:off x="618075" y="1766950"/>
            <a:ext cx="74784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back to </a:t>
            </a:r>
            <a:r>
              <a:rPr b="1" lang="en-GB"/>
              <a:t>Unity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Allow Unity to process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 button</a:t>
            </a:r>
            <a:r>
              <a:rPr lang="en-GB"/>
              <a:t> to test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3122275" y="3119175"/>
            <a:ext cx="11619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You’re done!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Survey</a:t>
            </a:r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400" y="1321425"/>
            <a:ext cx="3223501" cy="32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Survey</a:t>
            </a:r>
            <a:endParaRPr sz="1200"/>
          </a:p>
        </p:txBody>
      </p:sp>
      <p:sp>
        <p:nvSpPr>
          <p:cNvPr id="413" name="Google Shape;413;p45"/>
          <p:cNvSpPr txBox="1"/>
          <p:nvPr>
            <p:ph idx="4294967295" type="body"/>
          </p:nvPr>
        </p:nvSpPr>
        <p:spPr>
          <a:xfrm>
            <a:off x="661950" y="1749350"/>
            <a:ext cx="7841700" cy="28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We would love to hear your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feedback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Tell us how we did today, and take our survey!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Your answers will be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anonymous.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ctrTitle"/>
          </p:nvPr>
        </p:nvSpPr>
        <p:spPr>
          <a:xfrm>
            <a:off x="729450" y="1322450"/>
            <a:ext cx="7688100" cy="25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you!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Any Questions?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TAP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792700" y="2163700"/>
            <a:ext cx="5055600" cy="21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Fin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727650" y="124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867400" y="1993475"/>
            <a:ext cx="75507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Google Shape;193;p21"/>
          <p:cNvSpPr txBox="1"/>
          <p:nvPr>
            <p:ph idx="4294967295" type="subTitle"/>
          </p:nvPr>
        </p:nvSpPr>
        <p:spPr>
          <a:xfrm>
            <a:off x="646725" y="1993475"/>
            <a:ext cx="7413300" cy="26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chemeClr val="lt1"/>
                </a:highlight>
              </a:rPr>
              <a:t>We’re all Software Development Students at GGC</a:t>
            </a:r>
            <a:endParaRPr b="1"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rgbClr val="00FFFF"/>
                </a:highlight>
              </a:rPr>
              <a:t>Khamilah Nixon - Website and Game Developer </a:t>
            </a:r>
            <a:endParaRPr b="1" sz="17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highlight>
                  <a:srgbClr val="A28CDE"/>
                </a:highlight>
              </a:rPr>
              <a:t>Anya Solodky - Graphics, Map &amp; Sound Designer</a:t>
            </a:r>
            <a:endParaRPr b="1" sz="1700">
              <a:solidFill>
                <a:schemeClr val="lt1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lt2"/>
                </a:solidFill>
                <a:highlight>
                  <a:srgbClr val="DD7E6B"/>
                </a:highlight>
              </a:rPr>
              <a:t>Austin Mathews - Game Developer     </a:t>
            </a:r>
            <a:endParaRPr b="1" sz="1700">
              <a:solidFill>
                <a:schemeClr val="lt2"/>
              </a:solidFill>
              <a:highlight>
                <a:srgbClr val="DD7E6B"/>
              </a:highlight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1577625"/>
            <a:ext cx="2520850" cy="252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TAP?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867400" y="1993475"/>
            <a:ext cx="75507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2"/>
                </a:highlight>
              </a:rPr>
              <a:t>Technology </a:t>
            </a:r>
            <a:r>
              <a:rPr lang="en-GB" sz="1400">
                <a:solidFill>
                  <a:schemeClr val="dk2"/>
                </a:solidFill>
                <a:highlight>
                  <a:schemeClr val="lt2"/>
                </a:highlight>
              </a:rPr>
              <a:t>Ambassador</a:t>
            </a:r>
            <a:r>
              <a:rPr lang="en-GB" sz="1400">
                <a:solidFill>
                  <a:schemeClr val="dk2"/>
                </a:solidFill>
                <a:highlight>
                  <a:schemeClr val="lt2"/>
                </a:highlight>
              </a:rPr>
              <a:t> Program aims to teach students learn how to develop themselves in a professional environment, as well as inspire non-IT students to consider and encourage IT students to </a:t>
            </a:r>
            <a:r>
              <a:rPr lang="en-GB" sz="1400">
                <a:solidFill>
                  <a:schemeClr val="dk2"/>
                </a:solidFill>
                <a:highlight>
                  <a:schemeClr val="lt2"/>
                </a:highlight>
              </a:rPr>
              <a:t>broaden</a:t>
            </a:r>
            <a:r>
              <a:rPr lang="en-GB" sz="1400">
                <a:solidFill>
                  <a:schemeClr val="dk2"/>
                </a:solidFill>
                <a:highlight>
                  <a:schemeClr val="lt2"/>
                </a:highlight>
              </a:rPr>
              <a:t> their horizons  in IT.  </a:t>
            </a:r>
            <a:endParaRPr sz="1400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  <a:highlight>
                  <a:srgbClr val="A28CDE"/>
                </a:highlight>
              </a:rPr>
              <a:t>Project and research-based class at GGC</a:t>
            </a:r>
            <a:endParaRPr b="1" sz="14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  <a:highlight>
                  <a:srgbClr val="A28CDE"/>
                </a:highlight>
              </a:rPr>
              <a:t>Counts as a STEC 4800: Intern in Service-Learning</a:t>
            </a:r>
            <a:endParaRPr b="1" sz="14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>
                <a:solidFill>
                  <a:schemeClr val="dk2"/>
                </a:solidFill>
                <a:highlight>
                  <a:srgbClr val="A28CDE"/>
                </a:highlight>
              </a:rPr>
              <a:t>TAP is not limited to only IT minds; Welcomes non-IT students as well.</a:t>
            </a:r>
            <a:endParaRPr b="1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424300" y="2100000"/>
            <a:ext cx="4061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Our </a:t>
            </a:r>
            <a:r>
              <a:rPr lang="en-GB" sz="1600">
                <a:solidFill>
                  <a:schemeClr val="dk2"/>
                </a:solidFill>
              </a:rPr>
              <a:t>audience is anyone who wants to learn!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/>
              <a:t>But, TAP targets specifically these groups:</a:t>
            </a:r>
            <a:endParaRPr sz="1200"/>
          </a:p>
        </p:txBody>
      </p:sp>
      <p:sp>
        <p:nvSpPr>
          <p:cNvPr id="207" name="Google Shape;207;p23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Prospective IT Students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Children - Super Saturdays Series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Undecided-Major College Students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Adults who are unfamiliar with IT concepts</a:t>
            </a:r>
            <a:endParaRPr sz="10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05    |</a:t>
            </a:r>
            <a:r>
              <a:rPr b="1"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Women and minority groups</a:t>
            </a:r>
            <a:endParaRPr sz="10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350" y="1318650"/>
            <a:ext cx="3506551" cy="26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Goals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75" y="1196375"/>
            <a:ext cx="2906550" cy="2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723100" y="11683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Project Goals and Expectations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448925" y="2058175"/>
            <a:ext cx="83316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With the project our team has built, we hope to achieve success in building an </a:t>
            </a:r>
            <a:r>
              <a:rPr lang="en-GB" sz="1000">
                <a:solidFill>
                  <a:schemeClr val="lt1"/>
                </a:solidFill>
              </a:rPr>
              <a:t>innovative</a:t>
            </a:r>
            <a:r>
              <a:rPr lang="en-GB" sz="1000">
                <a:solidFill>
                  <a:schemeClr val="lt1"/>
                </a:solidFill>
              </a:rPr>
              <a:t> learning </a:t>
            </a:r>
            <a:r>
              <a:rPr lang="en-GB" sz="1000">
                <a:solidFill>
                  <a:schemeClr val="lt1"/>
                </a:solidFill>
              </a:rPr>
              <a:t>experience</a:t>
            </a:r>
            <a:r>
              <a:rPr lang="en-GB" sz="1000">
                <a:solidFill>
                  <a:schemeClr val="lt1"/>
                </a:solidFill>
              </a:rPr>
              <a:t> to offer to anyone as well as prospective IT students. </a:t>
            </a:r>
            <a:endParaRPr sz="10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Build</a:t>
            </a:r>
            <a:r>
              <a:rPr b="1" lang="en-GB">
                <a:solidFill>
                  <a:schemeClr val="lt1"/>
                </a:solidFill>
              </a:rPr>
              <a:t> an innovative learning experience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Get people interested in IT!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Help develop an understanding of Game Dev concepts &amp; Boolean Values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chemeClr val="dk1"/>
                </a:highlight>
              </a:rPr>
              <a:t>Overall Expectation:</a:t>
            </a:r>
            <a:endParaRPr b="1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After completion, the expectation is for attendees to have a basic understanding of game development and programming concepts.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More specifically, our team hopes that students will understand </a:t>
            </a:r>
            <a:r>
              <a:rPr b="1" lang="en-GB">
                <a:solidFill>
                  <a:schemeClr val="lt1"/>
                </a:solidFill>
              </a:rPr>
              <a:t>hitboxes, boolean values, and iteration.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Project Description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